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Verdana" pitchFamily="34" charset="0"/>
      <p:regular r:id="rId34"/>
      <p:bold r:id="rId35"/>
      <p:italic r:id="rId36"/>
      <p:boldItalic r:id="rId37"/>
    </p:embeddedFon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Cambria Math" pitchFamily="18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A5B7A47-EA92-4F50-96B7-F59EA77D905F}">
  <a:tblStyle styleId="{3A5B7A47-EA92-4F50-96B7-F59EA77D90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96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87879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" name="Google Shape;2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bc6ebf97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bc6ebf97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/>
              <a:t>Unit -1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/>
              <a:t>Relationship between the pixels – Distance Measure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128" y="0"/>
            <a:ext cx="93817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Regions and Boundaries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N"/>
              <a:t>A Region R is a subset of pixels in an image such that all pixels in R form a connected component.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N"/>
              <a:t>A Boundary of a region R is the set of pixels in the region that have one or more neighbors that are not in R.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N"/>
              <a:t> If R happens to be an entire image, then its boundary is defined as the set of pixels in the first and last rows and columns of the image.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IN" b="1" i="0" u="none" strike="noStrike">
                <a:solidFill>
                  <a:srgbClr val="0070C0"/>
                </a:solidFill>
              </a:rPr>
              <a:t>Distance measures</a:t>
            </a:r>
            <a:endParaRPr sz="8800" b="1">
              <a:solidFill>
                <a:srgbClr val="0070C0"/>
              </a:solidFill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IN" sz="3600" i="0" u="none" strike="noStrike"/>
              <a:t>Given pixels </a:t>
            </a:r>
            <a:r>
              <a:rPr lang="en-IN" sz="3600" i="1" u="none" strike="noStrike"/>
              <a:t>p, q </a:t>
            </a:r>
            <a:r>
              <a:rPr lang="en-IN" sz="3600" i="0" u="none" strike="noStrike"/>
              <a:t>and </a:t>
            </a:r>
            <a:r>
              <a:rPr lang="en-IN" sz="3600" i="1" u="none" strike="noStrike"/>
              <a:t>z </a:t>
            </a:r>
            <a:r>
              <a:rPr lang="en-IN" sz="3600" i="0" u="none" strike="noStrike"/>
              <a:t>with coordinates </a:t>
            </a:r>
            <a:r>
              <a:rPr lang="en-IN" sz="3600" i="1" u="none" strike="noStrike"/>
              <a:t>(x, y), (s, t), (u, v) </a:t>
            </a:r>
            <a:r>
              <a:rPr lang="en-IN" sz="3600" i="0" u="none" strike="noStrike"/>
              <a:t>respectively, </a:t>
            </a:r>
            <a:r>
              <a:rPr lang="en-IN" sz="3600"/>
              <a:t>the distance function D has following properties: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 sz="3600"/>
              <a:t>a. D(p, q) ≥ 0 [D(p, q) = 0, iff p = q]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 sz="3600"/>
              <a:t>b. D(p, q) = D(q, p)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 sz="3600"/>
              <a:t>c. D(p, z) ≤ D(p, q) + D(q, z)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IN" b="1" i="0" u="none" strike="noStrike">
                <a:solidFill>
                  <a:srgbClr val="0070C0"/>
                </a:solidFill>
              </a:rPr>
              <a:t>Euclidean Distance :</a:t>
            </a:r>
            <a:endParaRPr sz="8800">
              <a:solidFill>
                <a:srgbClr val="0070C0"/>
              </a:solidFill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The distance between two pixels p and q with coordinates (x, y), (s, t) respectively can be formulated in several ways: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IN" b="1" i="0" u="none" strike="noStrike">
                <a:solidFill>
                  <a:srgbClr val="000000"/>
                </a:solidFill>
              </a:rPr>
              <a:t>Euclidean Distance</a:t>
            </a: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>
              <a:solidFill>
                <a:srgbClr val="000000"/>
              </a:solidFill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i="0" u="none" strike="noStrike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IN">
                <a:solidFill>
                  <a:srgbClr val="000000"/>
                </a:solidFill>
              </a:rPr>
              <a:t>For this distance measure, the pixels having a distance less than or equal to some value </a:t>
            </a:r>
            <a:r>
              <a:rPr lang="en-IN">
                <a:solidFill>
                  <a:srgbClr val="FF0000"/>
                </a:solidFill>
              </a:rPr>
              <a:t>‘</a:t>
            </a:r>
            <a:r>
              <a:rPr lang="en-IN" i="1">
                <a:solidFill>
                  <a:srgbClr val="FF0000"/>
                </a:solidFill>
              </a:rPr>
              <a:t>r</a:t>
            </a:r>
            <a:r>
              <a:rPr lang="en-IN">
                <a:solidFill>
                  <a:srgbClr val="FF0000"/>
                </a:solidFill>
              </a:rPr>
              <a:t>‘ </a:t>
            </a:r>
            <a:r>
              <a:rPr lang="en-IN">
                <a:solidFill>
                  <a:srgbClr val="000000"/>
                </a:solidFill>
              </a:rPr>
              <a:t>from </a:t>
            </a:r>
            <a:r>
              <a:rPr lang="en-IN" i="1">
                <a:solidFill>
                  <a:srgbClr val="000000"/>
                </a:solidFill>
              </a:rPr>
              <a:t>(x,y) </a:t>
            </a:r>
            <a:r>
              <a:rPr lang="en-IN">
                <a:solidFill>
                  <a:srgbClr val="000000"/>
                </a:solidFill>
              </a:rPr>
              <a:t>are the points contained in a disk of radius </a:t>
            </a:r>
            <a:r>
              <a:rPr lang="en-IN">
                <a:solidFill>
                  <a:srgbClr val="FF0000"/>
                </a:solidFill>
              </a:rPr>
              <a:t>‘</a:t>
            </a:r>
            <a:r>
              <a:rPr lang="en-IN" i="1">
                <a:solidFill>
                  <a:srgbClr val="FF0000"/>
                </a:solidFill>
              </a:rPr>
              <a:t>r</a:t>
            </a:r>
            <a:r>
              <a:rPr lang="en-IN">
                <a:solidFill>
                  <a:srgbClr val="FF0000"/>
                </a:solidFill>
              </a:rPr>
              <a:t>‘ </a:t>
            </a:r>
            <a:r>
              <a:rPr lang="en-IN"/>
              <a:t>centered at (x,y).</a:t>
            </a:r>
            <a:endParaRPr i="1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IN">
                <a:solidFill>
                  <a:srgbClr val="000000"/>
                </a:solidFill>
              </a:rPr>
              <a:t>Set of points S = {q| D(p,q)</a:t>
            </a:r>
            <a:r>
              <a:rPr lang="en-IN" sz="2800"/>
              <a:t> ≤ </a:t>
            </a:r>
            <a:r>
              <a:rPr lang="en-IN">
                <a:solidFill>
                  <a:srgbClr val="000000"/>
                </a:solidFill>
              </a:rPr>
              <a:t>r}</a:t>
            </a:r>
            <a:r>
              <a:rPr lang="en-IN" i="0" u="none" strike="noStrike">
                <a:solidFill>
                  <a:srgbClr val="000000"/>
                </a:solidFill>
              </a:rPr>
              <a:t> are the points contained in a disk of radius r centered at p.</a:t>
            </a:r>
            <a:endParaRPr sz="4000"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5342" y="3322961"/>
            <a:ext cx="5252552" cy="724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IN" b="1">
                <a:solidFill>
                  <a:srgbClr val="0070C0"/>
                </a:solidFill>
              </a:rPr>
              <a:t>City – Block</a:t>
            </a:r>
            <a:r>
              <a:rPr lang="en-IN"/>
              <a:t> </a:t>
            </a:r>
            <a:r>
              <a:rPr lang="en-IN" b="1">
                <a:solidFill>
                  <a:srgbClr val="0070C0"/>
                </a:solidFill>
              </a:rPr>
              <a:t>Distance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27780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The D</a:t>
            </a:r>
            <a:r>
              <a:rPr lang="en-IN" baseline="-25000"/>
              <a:t>4</a:t>
            </a:r>
            <a:r>
              <a:rPr lang="en-IN"/>
              <a:t> distance also called city-block (Manhattan) distance.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IN" sz="3200">
                <a:solidFill>
                  <a:srgbClr val="FF0000"/>
                </a:solidFill>
              </a:rPr>
              <a:t>D</a:t>
            </a:r>
            <a:r>
              <a:rPr lang="en-IN" sz="3200" baseline="-25000">
                <a:solidFill>
                  <a:srgbClr val="FF0000"/>
                </a:solidFill>
              </a:rPr>
              <a:t>4</a:t>
            </a:r>
            <a:r>
              <a:rPr lang="en-IN" sz="3200">
                <a:solidFill>
                  <a:srgbClr val="FF0000"/>
                </a:solidFill>
              </a:rPr>
              <a:t>(p, q) = |x-s| + |y-t|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In this case, the pixels having a D</a:t>
            </a:r>
            <a:r>
              <a:rPr lang="en-IN" baseline="-25000"/>
              <a:t>4</a:t>
            </a:r>
            <a:r>
              <a:rPr lang="en-IN"/>
              <a:t> distance from (x,y) less than or equal to some value ‘r’ form a </a:t>
            </a:r>
            <a:r>
              <a:rPr lang="en-IN">
                <a:solidFill>
                  <a:srgbClr val="FF0000"/>
                </a:solidFill>
              </a:rPr>
              <a:t>diamond</a:t>
            </a:r>
            <a:r>
              <a:rPr lang="en-IN"/>
              <a:t> centered at (x,y).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For eg, the pixels with D</a:t>
            </a:r>
            <a:r>
              <a:rPr lang="en-IN" baseline="-25000"/>
              <a:t>4 </a:t>
            </a:r>
            <a:r>
              <a:rPr lang="en-IN"/>
              <a:t> distance </a:t>
            </a:r>
            <a:r>
              <a:rPr lang="en-IN" sz="2800"/>
              <a:t>≤ 2 from (x,y) (the center point) form the following contours of constant distance: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2053" y="3268954"/>
            <a:ext cx="2085319" cy="209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9883310" y="5372894"/>
            <a:ext cx="174263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pixels with D</a:t>
            </a:r>
            <a:r>
              <a:rPr lang="en-IN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 are the 4-neighbour of (x,y)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3840" y="1468226"/>
            <a:ext cx="2464789" cy="164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IN" b="1">
                <a:solidFill>
                  <a:srgbClr val="0070C0"/>
                </a:solidFill>
              </a:rPr>
              <a:t>City – Block</a:t>
            </a:r>
            <a:r>
              <a:rPr lang="en-IN"/>
              <a:t> </a:t>
            </a:r>
            <a:r>
              <a:rPr lang="en-IN" b="1">
                <a:solidFill>
                  <a:srgbClr val="0070C0"/>
                </a:solidFill>
              </a:rPr>
              <a:t>Distance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sz="3200" b="0" i="0">
                <a:latin typeface="Calibri"/>
                <a:ea typeface="Calibri"/>
                <a:cs typeface="Calibri"/>
                <a:sym typeface="Calibri"/>
              </a:rPr>
              <a:t>The city block distance transform is a basic operation in computer vision, pattern recognition and robotics.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sz="3200" b="0" i="0">
                <a:latin typeface="Calibri"/>
                <a:ea typeface="Calibri"/>
                <a:cs typeface="Calibri"/>
                <a:sym typeface="Calibri"/>
              </a:rPr>
              <a:t>For instance, if the black pixels represent obstacles, then d</a:t>
            </a:r>
            <a:r>
              <a:rPr lang="en-IN" sz="3200" b="0" i="0" baseline="-25000"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en-IN" sz="3200" b="0" i="0">
                <a:latin typeface="Calibri"/>
                <a:ea typeface="Calibri"/>
                <a:cs typeface="Calibri"/>
                <a:sym typeface="Calibri"/>
              </a:rPr>
              <a:t> tells us how far the point (i, j) is from these obstacles.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sz="3200" b="0" i="0">
                <a:latin typeface="Calibri"/>
                <a:ea typeface="Calibri"/>
                <a:cs typeface="Calibri"/>
                <a:sym typeface="Calibri"/>
              </a:rPr>
              <a:t>This information is useful when one tries to move a robot in the free space hit pixels of the image and to keep it away from the obstacles.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IN" b="1">
                <a:solidFill>
                  <a:srgbClr val="0070C0"/>
                </a:solidFill>
              </a:rPr>
              <a:t>Chess</a:t>
            </a:r>
            <a:r>
              <a:rPr lang="en-IN" sz="1800" b="1" i="0" u="none" strike="noStrike">
                <a:solidFill>
                  <a:srgbClr val="FFFF65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IN" b="1">
                <a:solidFill>
                  <a:srgbClr val="0070C0"/>
                </a:solidFill>
              </a:rPr>
              <a:t>Board</a:t>
            </a:r>
            <a:r>
              <a:rPr lang="en-IN" sz="1800" b="1" i="0" u="none" strike="noStrike">
                <a:solidFill>
                  <a:srgbClr val="FFFF65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IN" b="1">
                <a:solidFill>
                  <a:srgbClr val="0070C0"/>
                </a:solidFill>
              </a:rPr>
              <a:t>Distance:</a:t>
            </a: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7757043" cy="488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D</a:t>
            </a:r>
            <a:r>
              <a:rPr lang="en-IN" baseline="-25000"/>
              <a:t>8</a:t>
            </a:r>
            <a:r>
              <a:rPr lang="en-IN"/>
              <a:t> distance or chess board distance is defined as –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IN" sz="3200">
                <a:solidFill>
                  <a:srgbClr val="FF0000"/>
                </a:solidFill>
              </a:rPr>
              <a:t>D</a:t>
            </a:r>
            <a:r>
              <a:rPr lang="en-IN" sz="3200" baseline="-25000">
                <a:solidFill>
                  <a:srgbClr val="FF0000"/>
                </a:solidFill>
              </a:rPr>
              <a:t>8</a:t>
            </a:r>
            <a:r>
              <a:rPr lang="en-IN" sz="3200">
                <a:solidFill>
                  <a:srgbClr val="FF0000"/>
                </a:solidFill>
              </a:rPr>
              <a:t>(p,q) = max(|x-s|,|y-t|)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In this case, the pixels having a D</a:t>
            </a:r>
            <a:r>
              <a:rPr lang="en-IN" baseline="-25000"/>
              <a:t>8</a:t>
            </a:r>
            <a:r>
              <a:rPr lang="en-IN"/>
              <a:t> distance from (x,y) less than or equal to some value ‘r’ form a </a:t>
            </a:r>
            <a:r>
              <a:rPr lang="en-IN">
                <a:solidFill>
                  <a:srgbClr val="FF0000"/>
                </a:solidFill>
              </a:rPr>
              <a:t>square</a:t>
            </a:r>
            <a:r>
              <a:rPr lang="en-IN"/>
              <a:t> centered at (x,y).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For eg, the pixels with D</a:t>
            </a:r>
            <a:r>
              <a:rPr lang="en-IN" baseline="-25000"/>
              <a:t>8</a:t>
            </a:r>
            <a:r>
              <a:rPr lang="en-IN"/>
              <a:t> distance </a:t>
            </a:r>
            <a:r>
              <a:rPr lang="en-IN" sz="2800"/>
              <a:t>≤ 2 from (x,y) (the center point) form the following contours of constant distance: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9806" y="1825624"/>
            <a:ext cx="2253563" cy="200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8949806" y="4192522"/>
            <a:ext cx="26318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pixels with D</a:t>
            </a:r>
            <a:r>
              <a:rPr lang="en-IN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 are the 8-neighbour of (x,y)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397" y="1012370"/>
            <a:ext cx="10940144" cy="468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IN" b="1">
                <a:solidFill>
                  <a:srgbClr val="0070C0"/>
                </a:solidFill>
              </a:rPr>
              <a:t>Arithmetic/Logic Operations</a:t>
            </a:r>
            <a:r>
              <a:rPr lang="en-IN" b="0" i="0" u="none" strike="noStrike"/>
              <a:t>:</a:t>
            </a:r>
            <a:endParaRPr sz="8800"/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838200" y="1664543"/>
            <a:ext cx="10515600" cy="494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Arithmetic operations between images are array operations, means that arithmetic operations are carried out between corresponding pixel pairs.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IN">
                <a:solidFill>
                  <a:srgbClr val="0070C0"/>
                </a:solidFill>
              </a:rPr>
              <a:t>Addition : p + q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IN">
                <a:solidFill>
                  <a:srgbClr val="0070C0"/>
                </a:solidFill>
              </a:rPr>
              <a:t>Subtraction: p – q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IN">
                <a:solidFill>
                  <a:srgbClr val="0070C0"/>
                </a:solidFill>
              </a:rPr>
              <a:t>Multiplication: p*q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IN">
                <a:solidFill>
                  <a:srgbClr val="0070C0"/>
                </a:solidFill>
              </a:rPr>
              <a:t>Division: p/q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IN">
                <a:solidFill>
                  <a:srgbClr val="0070C0"/>
                </a:solidFill>
              </a:rPr>
              <a:t>AND: p AND q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IN">
                <a:solidFill>
                  <a:srgbClr val="0070C0"/>
                </a:solidFill>
              </a:rPr>
              <a:t>OR : p OR q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IN">
                <a:solidFill>
                  <a:srgbClr val="0070C0"/>
                </a:solidFill>
              </a:rPr>
              <a:t>Complement: NOT(q)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0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Logical Operators</a:t>
            </a:r>
            <a:endParaRPr/>
          </a:p>
        </p:txBody>
      </p:sp>
      <p:pic>
        <p:nvPicPr>
          <p:cNvPr id="192" name="Google Shape;192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1721" y="1731647"/>
            <a:ext cx="4856198" cy="281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4083" y="1731647"/>
            <a:ext cx="5137825" cy="28190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1041721" y="5013423"/>
            <a:ext cx="103901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The </a:t>
            </a:r>
            <a:r>
              <a:rPr lang="en-IN" sz="20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XOR</a:t>
            </a:r>
            <a:r>
              <a:rPr lang="en-IN" sz="20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 logical </a:t>
            </a:r>
            <a:r>
              <a:rPr lang="en-IN" sz="20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operation</a:t>
            </a:r>
            <a:r>
              <a:rPr lang="en-IN" sz="20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, or </a:t>
            </a:r>
            <a:r>
              <a:rPr lang="en-IN" sz="20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exclusive or</a:t>
            </a:r>
            <a:r>
              <a:rPr lang="en-IN" sz="20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, takes two Boolean operands and returns true if and only if the operands are different. Thus, it returns false if the two operands have the same value.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So, the </a:t>
            </a:r>
            <a:r>
              <a:rPr lang="en-IN" sz="20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XOR operator</a:t>
            </a:r>
            <a:r>
              <a:rPr lang="en-IN" sz="20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 can be used, for example, when we have to check for two conditions that can't be true at the same time.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52400"/>
            <a:ext cx="10276408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Neighbourhood Operations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6896878" cy="484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The intensity value at a particular pixel may be replaced by a function of the intensity values of the pixels which are neighbours of that particular pixel.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Z=1/9(Z</a:t>
            </a:r>
            <a:r>
              <a:rPr lang="en-IN" baseline="-25000"/>
              <a:t>1</a:t>
            </a:r>
            <a:r>
              <a:rPr lang="en-IN"/>
              <a:t>+ Z</a:t>
            </a:r>
            <a:r>
              <a:rPr lang="en-IN" baseline="-25000"/>
              <a:t>2</a:t>
            </a:r>
            <a:r>
              <a:rPr lang="en-IN"/>
              <a:t>+ Z</a:t>
            </a:r>
            <a:r>
              <a:rPr lang="en-IN" baseline="-25000"/>
              <a:t>3</a:t>
            </a:r>
            <a:r>
              <a:rPr lang="en-IN"/>
              <a:t>+ Z</a:t>
            </a:r>
            <a:r>
              <a:rPr lang="en-IN" baseline="-25000"/>
              <a:t>4</a:t>
            </a:r>
            <a:r>
              <a:rPr lang="en-IN"/>
              <a:t>+ Z</a:t>
            </a:r>
            <a:r>
              <a:rPr lang="en-IN" baseline="-25000"/>
              <a:t>5</a:t>
            </a:r>
            <a:r>
              <a:rPr lang="en-IN"/>
              <a:t>+ Z</a:t>
            </a:r>
            <a:r>
              <a:rPr lang="en-IN" baseline="-25000"/>
              <a:t>6</a:t>
            </a:r>
            <a:r>
              <a:rPr lang="en-IN"/>
              <a:t>+ Z</a:t>
            </a:r>
            <a:r>
              <a:rPr lang="en-IN" baseline="-25000"/>
              <a:t>7</a:t>
            </a:r>
            <a:r>
              <a:rPr lang="en-IN"/>
              <a:t>+ Z</a:t>
            </a:r>
            <a:r>
              <a:rPr lang="en-IN" baseline="-25000"/>
              <a:t>8</a:t>
            </a:r>
            <a:r>
              <a:rPr lang="en-IN"/>
              <a:t>+ Z</a:t>
            </a:r>
            <a:r>
              <a:rPr lang="en-IN" baseline="-25000"/>
              <a:t>9</a:t>
            </a:r>
            <a:r>
              <a:rPr lang="en-IN"/>
              <a:t>)=Average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Averaging can be used to remove noise from a noisy image.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9025" y="2586037"/>
            <a:ext cx="332422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9022699" y="4686011"/>
            <a:ext cx="15768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N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Generalize averaging op  with Templates</a:t>
            </a:r>
            <a:endParaRPr/>
          </a:p>
        </p:txBody>
      </p:sp>
      <p:pic>
        <p:nvPicPr>
          <p:cNvPr id="208" name="Google Shape;208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63154" y="1849309"/>
            <a:ext cx="33242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4616" y="4107317"/>
            <a:ext cx="27813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/>
        </p:nvSpPr>
        <p:spPr>
          <a:xfrm>
            <a:off x="466531" y="1750787"/>
            <a:ext cx="6746032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this template on the original image in such a way that the pixel at which we want to replace the value coincide with the centre of the template.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at a particular point,  we replace the value with the weighted sum of the values taken from the image and the corresponding point from the template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will be given by -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7924" y="5378356"/>
            <a:ext cx="4813431" cy="111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127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IN" sz="3200" b="0" i="0" u="none" strike="noStrike">
                <a:solidFill>
                  <a:srgbClr val="000000"/>
                </a:solidFill>
              </a:rPr>
              <a:t>NPTEL Online Certification - Questions</a:t>
            </a:r>
            <a:endParaRPr sz="6600"/>
          </a:p>
        </p:txBody>
      </p:sp>
      <p:pic>
        <p:nvPicPr>
          <p:cNvPr id="217" name="Google Shape;217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12478" y="1175753"/>
            <a:ext cx="81534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1179545" y="1492898"/>
            <a:ext cx="8658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537218" y="2244925"/>
            <a:ext cx="99954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addition and subtraction of images are given by </a:t>
            </a:r>
            <a:r>
              <a:rPr lang="en-IN" sz="1800" b="0" i="0" u="none" strike="noStrike" cap="non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f1+f2 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IN" sz="1800" b="0" i="0" u="none" strike="noStrike" cap="non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f1−f2 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Assume both the images are of the 8-bit integer type.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0701" y="2832655"/>
            <a:ext cx="5647212" cy="3372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IN" sz="4400" b="0" i="0" u="none" strike="noStrike">
                <a:solidFill>
                  <a:srgbClr val="000000"/>
                </a:solidFill>
              </a:rPr>
              <a:t>NPTEL Online Certification - Questions</a:t>
            </a:r>
            <a:endParaRPr/>
          </a:p>
        </p:txBody>
      </p:sp>
      <p:pic>
        <p:nvPicPr>
          <p:cNvPr id="226" name="Google Shape;226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717972" y="1690688"/>
            <a:ext cx="28956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/>
        </p:nvSpPr>
        <p:spPr>
          <a:xfrm>
            <a:off x="1229309" y="1920895"/>
            <a:ext cx="609755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following 3x3 image I(x, y), which of the option is true?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I(1, 1) and I(0, 1) are m-connected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I(1, 1) and I(0, 1) are 8-connected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Both a and b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None of the above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5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IN" sz="4400" b="0" i="0" u="none" strike="noStrike">
                <a:solidFill>
                  <a:srgbClr val="000000"/>
                </a:solidFill>
              </a:rPr>
              <a:t>NPTEL Online Certification - Questions</a:t>
            </a: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1"/>
          </p:nvPr>
        </p:nvSpPr>
        <p:spPr>
          <a:xfrm>
            <a:off x="838199" y="1324948"/>
            <a:ext cx="10610461" cy="543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IN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value of logical operation OR for the binary images A and B (A OR B). Assume 1 to be foreground and 0 to be background pixels.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0539" y="2317061"/>
            <a:ext cx="6790526" cy="2087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2831" y="2148179"/>
            <a:ext cx="3171096" cy="451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IN" sz="4400" b="0" i="0" u="none" strike="noStrike">
                <a:solidFill>
                  <a:srgbClr val="000000"/>
                </a:solidFill>
              </a:rPr>
              <a:t>NPTEL Online Certification - Questions</a:t>
            </a:r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 b="0" i="0" u="none" strike="noStrike" dirty="0">
                <a:solidFill>
                  <a:srgbClr val="000000"/>
                </a:solidFill>
              </a:rPr>
              <a:t>Compute the Euclidean Distance (D1), City-block Distance (D2) and Chessboard distance (D3) for points p and q, where p and q be (1, 2, 3) and (1, 5, 7) respectively. Give answer in the form (D1, D2, D3). </a:t>
            </a:r>
            <a:endParaRPr dirty="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0" i="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IN" b="0" i="0" u="none" strike="noStrike" dirty="0">
                <a:solidFill>
                  <a:srgbClr val="000000"/>
                </a:solidFill>
              </a:rPr>
              <a:t>a) (5, 3, 4) 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IN" b="0" i="0" u="none" strike="noStrike" dirty="0">
                <a:solidFill>
                  <a:srgbClr val="000000"/>
                </a:solidFill>
              </a:rPr>
              <a:t>b) (5, 4, 3) 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IN" b="0" i="0" u="none" strike="noStrike" dirty="0">
                <a:solidFill>
                  <a:srgbClr val="000000"/>
                </a:solidFill>
              </a:rPr>
              <a:t>c) (7, 5, 4) 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IN" b="0" i="0" u="none" strike="noStrike" dirty="0">
                <a:solidFill>
                  <a:srgbClr val="000000"/>
                </a:solidFill>
              </a:rPr>
              <a:t>d) (5, 7, 4)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NPTEL Questions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400"/>
              <a:t>Compute the Euclidean Distance (D1), City-block Distance (D2) and Chessboard distance (D3) for points p and q, where p and q be (3, 2, 3) and (2,3, 7) respectively. Give answer in the form (D1, D2, D3). 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LcPeriod"/>
            </a:pPr>
            <a:r>
              <a:rPr lang="en-IN"/>
              <a:t>( 3√2, 3, 4)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IN" b="1"/>
              <a:t>( 3√2, 6, 4)</a:t>
            </a:r>
            <a:endParaRPr b="1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IN"/>
              <a:t>( 3√2, 4, 3)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IN"/>
              <a:t>( 3√3, 2, 3)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NPTEL Question</a:t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738" y="2019300"/>
            <a:ext cx="572452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/>
        </p:nvSpPr>
        <p:spPr>
          <a:xfrm>
            <a:off x="3546750" y="5787125"/>
            <a:ext cx="21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Answer- c	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52400"/>
            <a:ext cx="10538100" cy="4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 txBox="1"/>
          <p:nvPr/>
        </p:nvSpPr>
        <p:spPr>
          <a:xfrm>
            <a:off x="1113275" y="5086550"/>
            <a:ext cx="2009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N"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Ans: d</a:t>
            </a:r>
            <a:endParaRPr sz="2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67" name="Google Shape;267;p41"/>
          <p:cNvGraphicFramePr/>
          <p:nvPr/>
        </p:nvGraphicFramePr>
        <p:xfrm>
          <a:off x="2324100" y="2409050"/>
          <a:ext cx="6972300" cy="3816185"/>
        </p:xfrm>
        <a:graphic>
          <a:graphicData uri="http://schemas.openxmlformats.org/drawingml/2006/table">
            <a:tbl>
              <a:tblPr>
                <a:noFill/>
                <a:tableStyleId>{3A5B7A47-EA92-4F50-96B7-F59EA77D905F}</a:tableStyleId>
              </a:tblPr>
              <a:tblGrid>
                <a:gridCol w="2324100"/>
                <a:gridCol w="2113075"/>
                <a:gridCol w="2535125"/>
              </a:tblGrid>
              <a:tr h="125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600"/>
                        <a:t>p(x-1, y-1)</a:t>
                      </a:r>
                      <a:endParaRPr sz="3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600">
                          <a:solidFill>
                            <a:srgbClr val="38761D"/>
                          </a:solidFill>
                        </a:rPr>
                        <a:t>p(x-1, y)</a:t>
                      </a:r>
                      <a:endParaRPr sz="36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600"/>
                        <a:t>p(x-1, y+1)</a:t>
                      </a:r>
                      <a:endParaRPr sz="3600"/>
                    </a:p>
                  </a:txBody>
                  <a:tcPr marL="91425" marR="91425" marT="91425" marB="91425"/>
                </a:tc>
              </a:tr>
              <a:tr h="125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600">
                          <a:solidFill>
                            <a:srgbClr val="38761D"/>
                          </a:solidFill>
                        </a:rPr>
                        <a:t>p(x, y-1)</a:t>
                      </a:r>
                      <a:endParaRPr sz="3600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600">
                          <a:solidFill>
                            <a:srgbClr val="990000"/>
                          </a:solidFill>
                        </a:rPr>
                        <a:t>p(x,y)</a:t>
                      </a:r>
                      <a:endParaRPr sz="3600">
                        <a:solidFill>
                          <a:srgbClr val="9900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600">
                          <a:solidFill>
                            <a:srgbClr val="38761D"/>
                          </a:solidFill>
                        </a:rPr>
                        <a:t>p(x,y+1)</a:t>
                      </a:r>
                      <a:endParaRPr sz="3600"/>
                    </a:p>
                  </a:txBody>
                  <a:tcPr marL="91425" marR="91425" marT="91425" marB="91425"/>
                </a:tc>
              </a:tr>
              <a:tr h="125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600"/>
                        <a:t>p(x+1,y-1)</a:t>
                      </a:r>
                      <a:endParaRPr sz="3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600">
                          <a:solidFill>
                            <a:srgbClr val="38761D"/>
                          </a:solidFill>
                        </a:rPr>
                        <a:t>p(x+1, y)</a:t>
                      </a:r>
                      <a:endParaRPr sz="3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600"/>
                        <a:t>p(x+1, y+1)</a:t>
                      </a:r>
                      <a:endParaRPr sz="36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52400"/>
            <a:ext cx="9750086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84252"/>
              </p:ext>
            </p:extLst>
          </p:nvPr>
        </p:nvGraphicFramePr>
        <p:xfrm>
          <a:off x="1524000" y="2057400"/>
          <a:ext cx="6096000" cy="3044106"/>
        </p:xfrm>
        <a:graphic>
          <a:graphicData uri="http://schemas.openxmlformats.org/drawingml/2006/table">
            <a:tbl>
              <a:tblPr firstRow="1" bandRow="1">
                <a:tableStyleId>{3A5B7A47-EA92-4F50-96B7-F59EA77D905F}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15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1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1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1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1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1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1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1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12364"/>
              </p:ext>
            </p:extLst>
          </p:nvPr>
        </p:nvGraphicFramePr>
        <p:xfrm>
          <a:off x="533400" y="685800"/>
          <a:ext cx="2438400" cy="914400"/>
        </p:xfrm>
        <a:graphic>
          <a:graphicData uri="http://schemas.openxmlformats.org/drawingml/2006/table">
            <a:tbl>
              <a:tblPr firstRow="1" bandRow="1">
                <a:tableStyleId>{3A5B7A47-EA92-4F50-96B7-F59EA77D905F}</a:tableStyleId>
              </a:tblPr>
              <a:tblGrid>
                <a:gridCol w="812800"/>
                <a:gridCol w="812800"/>
                <a:gridCol w="812800"/>
              </a:tblGrid>
              <a:tr h="1270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78997"/>
              </p:ext>
            </p:extLst>
          </p:nvPr>
        </p:nvGraphicFramePr>
        <p:xfrm>
          <a:off x="2286000" y="2057400"/>
          <a:ext cx="3429000" cy="2285997"/>
        </p:xfrm>
        <a:graphic>
          <a:graphicData uri="http://schemas.openxmlformats.org/drawingml/2006/table">
            <a:tbl>
              <a:tblPr firstRow="1" bandRow="1">
                <a:tableStyleId>{3A5B7A47-EA92-4F50-96B7-F59EA77D905F}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326571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26571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26571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26571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26571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26571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265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0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52400"/>
            <a:ext cx="9437942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Neighbors of a Pixel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N"/>
              <a:t>The points N</a:t>
            </a:r>
            <a:r>
              <a:rPr lang="en-IN" baseline="-25000"/>
              <a:t>D</a:t>
            </a:r>
            <a:r>
              <a:rPr lang="en-IN"/>
              <a:t>(P) and N</a:t>
            </a:r>
            <a:r>
              <a:rPr lang="en-IN" baseline="-25000"/>
              <a:t>4</a:t>
            </a:r>
            <a:r>
              <a:rPr lang="en-IN"/>
              <a:t>(P) are together known as 8-neighbors of the point P, denoted by N</a:t>
            </a:r>
            <a:r>
              <a:rPr lang="en-IN" baseline="-25000"/>
              <a:t>8</a:t>
            </a:r>
            <a:r>
              <a:rPr lang="en-IN"/>
              <a:t>(P).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N"/>
              <a:t>Two pixels are connected if they are neighbors and their gray levels satisfy some specified criterion of similarity.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N"/>
              <a:t>For example, in a binary image two pixels are connected if they are 4-neighbors and have same value (0/1)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52400"/>
            <a:ext cx="9503412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IN" b="1">
                <a:solidFill>
                  <a:srgbClr val="0070C0"/>
                </a:solidFill>
              </a:rPr>
              <a:t>m-adjacency</a:t>
            </a:r>
            <a:endParaRPr sz="8800" b="1">
              <a:solidFill>
                <a:srgbClr val="0070C0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00" y="1690700"/>
            <a:ext cx="11236800" cy="23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583650" y="4041950"/>
            <a:ext cx="10881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Mixed adjacency is a modification of 8-adjacency and is used to eliminate the multiple path connections that often arise when 8-adjacency is used. 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3400" y="99499"/>
            <a:ext cx="7977125" cy="66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52400"/>
            <a:ext cx="8626236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1261</Words>
  <Application>Microsoft Office PowerPoint</Application>
  <PresentationFormat>Custom</PresentationFormat>
  <Paragraphs>171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Times New Roman</vt:lpstr>
      <vt:lpstr>Verdana</vt:lpstr>
      <vt:lpstr>Calibri</vt:lpstr>
      <vt:lpstr>Cambria Math</vt:lpstr>
      <vt:lpstr>Office Theme</vt:lpstr>
      <vt:lpstr>Unit -1</vt:lpstr>
      <vt:lpstr>PowerPoint Presentation</vt:lpstr>
      <vt:lpstr>PowerPoint Presentation</vt:lpstr>
      <vt:lpstr>PowerPoint Presentation</vt:lpstr>
      <vt:lpstr>Neighbors of a Pixel</vt:lpstr>
      <vt:lpstr>PowerPoint Presentation</vt:lpstr>
      <vt:lpstr>m-adjacency</vt:lpstr>
      <vt:lpstr>PowerPoint Presentation</vt:lpstr>
      <vt:lpstr>PowerPoint Presentation</vt:lpstr>
      <vt:lpstr>PowerPoint Presentation</vt:lpstr>
      <vt:lpstr>Regions and Boundaries</vt:lpstr>
      <vt:lpstr>Distance measures</vt:lpstr>
      <vt:lpstr>Euclidean Distance :</vt:lpstr>
      <vt:lpstr>City – Block Distance</vt:lpstr>
      <vt:lpstr>City – Block Distance</vt:lpstr>
      <vt:lpstr>Chess Board Distance:</vt:lpstr>
      <vt:lpstr>PowerPoint Presentation</vt:lpstr>
      <vt:lpstr>Arithmetic/Logic Operations:</vt:lpstr>
      <vt:lpstr>Logical Operators</vt:lpstr>
      <vt:lpstr>Neighbourhood Operations</vt:lpstr>
      <vt:lpstr>Generalize averaging op  with Templates</vt:lpstr>
      <vt:lpstr>NPTEL Online Certification - Questions</vt:lpstr>
      <vt:lpstr>NPTEL Online Certification - Questions</vt:lpstr>
      <vt:lpstr>NPTEL Online Certification - Questions</vt:lpstr>
      <vt:lpstr>NPTEL Online Certification - Questions</vt:lpstr>
      <vt:lpstr>NPTEL Questions</vt:lpstr>
      <vt:lpstr>NPTEL Question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-1</dc:title>
  <cp:lastModifiedBy>hp</cp:lastModifiedBy>
  <cp:revision>5</cp:revision>
  <dcterms:modified xsi:type="dcterms:W3CDTF">2022-12-21T04:24:11Z</dcterms:modified>
</cp:coreProperties>
</file>